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3" r:id="rId3"/>
    <p:sldId id="264" r:id="rId4"/>
    <p:sldId id="274" r:id="rId5"/>
    <p:sldId id="276" r:id="rId6"/>
    <p:sldId id="277" r:id="rId7"/>
    <p:sldId id="265" r:id="rId8"/>
    <p:sldId id="272" r:id="rId9"/>
    <p:sldId id="278" r:id="rId10"/>
    <p:sldId id="266" r:id="rId11"/>
    <p:sldId id="262" r:id="rId12"/>
    <p:sldId id="291" r:id="rId13"/>
    <p:sldId id="259" r:id="rId14"/>
    <p:sldId id="260" r:id="rId15"/>
    <p:sldId id="279" r:id="rId16"/>
    <p:sldId id="286" r:id="rId17"/>
    <p:sldId id="261" r:id="rId18"/>
    <p:sldId id="281" r:id="rId19"/>
    <p:sldId id="268" r:id="rId20"/>
    <p:sldId id="284" r:id="rId21"/>
    <p:sldId id="285" r:id="rId22"/>
    <p:sldId id="270" r:id="rId23"/>
    <p:sldId id="269" r:id="rId24"/>
    <p:sldId id="290" r:id="rId25"/>
    <p:sldId id="258" r:id="rId26"/>
    <p:sldId id="257" r:id="rId27"/>
    <p:sldId id="271" r:id="rId28"/>
  </p:sldIdLst>
  <p:sldSz cx="12192000" cy="6858000"/>
  <p:notesSz cx="7077075" cy="9363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708"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770888" y="1295401"/>
            <a:ext cx="8650224" cy="3152887"/>
          </a:xfrm>
          <a:prstGeom prst="rect">
            <a:avLst/>
          </a:prstGeo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p>
            <a:pPr marL="0" indent="0" algn="l" defTabSz="914400" rtl="0" eaLnBrk="1" latinLnBrk="0" hangingPunct="1">
              <a:spcBef>
                <a:spcPts val="2000"/>
              </a:spcBef>
              <a:buClr>
                <a:schemeClr val="accent1">
                  <a:lumMod val="60000"/>
                  <a:lumOff val="40000"/>
                </a:schemeClr>
              </a:buClr>
              <a:buSzPct val="110000"/>
              <a:buFont typeface="Wingdings 2" pitchFamily="18" charset="2"/>
              <a:buNone/>
            </a:pPr>
            <a:endParaRPr sz="3200" kern="1200">
              <a:solidFill>
                <a:schemeClr val="tx1">
                  <a:lumMod val="65000"/>
                  <a:lumOff val="35000"/>
                </a:schemeClr>
              </a:solidFill>
              <a:latin typeface="+mn-lt"/>
              <a:ea typeface="+mn-ea"/>
              <a:cs typeface="+mn-cs"/>
            </a:endParaRPr>
          </a:p>
        </p:txBody>
      </p:sp>
      <p:sp>
        <p:nvSpPr>
          <p:cNvPr id="2" name="Title 1"/>
          <p:cNvSpPr>
            <a:spLocks noGrp="1"/>
          </p:cNvSpPr>
          <p:nvPr>
            <p:ph type="ctrTitle"/>
          </p:nvPr>
        </p:nvSpPr>
        <p:spPr>
          <a:xfrm>
            <a:off x="1763895" y="1524000"/>
            <a:ext cx="8664211"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US"/>
              <a:t>Click to edit Master title style</a:t>
            </a:r>
            <a:endParaRPr/>
          </a:p>
        </p:txBody>
      </p:sp>
      <p:sp>
        <p:nvSpPr>
          <p:cNvPr id="3" name="Subtitle 2"/>
          <p:cNvSpPr>
            <a:spLocks noGrp="1"/>
          </p:cNvSpPr>
          <p:nvPr>
            <p:ph type="subTitle" idx="1"/>
          </p:nvPr>
        </p:nvSpPr>
        <p:spPr>
          <a:xfrm>
            <a:off x="1763895" y="3299013"/>
            <a:ext cx="8664212"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4" name="Date Placeholder 3"/>
          <p:cNvSpPr>
            <a:spLocks noGrp="1"/>
          </p:cNvSpPr>
          <p:nvPr>
            <p:ph type="dt" sz="half" idx="10"/>
          </p:nvPr>
        </p:nvSpPr>
        <p:spPr/>
        <p:txBody>
          <a:bodyPr/>
          <a:lstStyle/>
          <a:p>
            <a:fld id="{27C63A0D-997A-46D4-8FD0-D561D7515635}"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728D09-97FB-4261-9C84-390695167D7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27C63A0D-997A-46D4-8FD0-D561D7515635}"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728D09-97FB-4261-9C84-390695167D7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484718" y="3352802"/>
            <a:ext cx="11222567" cy="1470025"/>
          </a:xfrm>
        </p:spPr>
        <p:txBody>
          <a:bodyPr/>
          <a:lstStyle/>
          <a:p>
            <a:r>
              <a:rPr lang="en-US"/>
              <a:t>Click to edit Master title style</a:t>
            </a:r>
            <a:endParaRPr dirty="0"/>
          </a:p>
        </p:txBody>
      </p:sp>
      <p:sp>
        <p:nvSpPr>
          <p:cNvPr id="3" name="Subtitle 2"/>
          <p:cNvSpPr>
            <a:spLocks noGrp="1"/>
          </p:cNvSpPr>
          <p:nvPr>
            <p:ph type="subTitle" idx="1"/>
          </p:nvPr>
        </p:nvSpPr>
        <p:spPr>
          <a:xfrm>
            <a:off x="484718" y="4771030"/>
            <a:ext cx="11222567"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4" name="Date Placeholder 3"/>
          <p:cNvSpPr>
            <a:spLocks noGrp="1"/>
          </p:cNvSpPr>
          <p:nvPr>
            <p:ph type="dt" sz="half" idx="10"/>
          </p:nvPr>
        </p:nvSpPr>
        <p:spPr/>
        <p:txBody>
          <a:bodyPr/>
          <a:lstStyle/>
          <a:p>
            <a:fld id="{27C63A0D-997A-46D4-8FD0-D561D7515635}"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728D09-97FB-4261-9C84-390695167D71}" type="slidenum">
              <a:rPr lang="en-US" smtClean="0"/>
              <a:t>‹#›</a:t>
            </a:fld>
            <a:endParaRPr lang="en-US"/>
          </a:p>
        </p:txBody>
      </p:sp>
      <p:sp>
        <p:nvSpPr>
          <p:cNvPr id="9" name="Picture Placeholder 2"/>
          <p:cNvSpPr>
            <a:spLocks noGrp="1"/>
          </p:cNvSpPr>
          <p:nvPr>
            <p:ph type="pic" idx="13"/>
          </p:nvPr>
        </p:nvSpPr>
        <p:spPr>
          <a:xfrm>
            <a:off x="494640" y="363538"/>
            <a:ext cx="1120272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32367" y="2403145"/>
            <a:ext cx="10742084" cy="1362075"/>
          </a:xfrm>
        </p:spPr>
        <p:txBody>
          <a:bodyPr anchor="b" anchorCtr="0"/>
          <a:lstStyle>
            <a:lvl1pPr algn="ctr">
              <a:defRPr sz="4600" b="0" cap="none" baseline="0"/>
            </a:lvl1pPr>
          </a:lstStyle>
          <a:p>
            <a:r>
              <a:rPr lang="en-US"/>
              <a:t>Click to edit Master title style</a:t>
            </a:r>
            <a:endParaRPr/>
          </a:p>
        </p:txBody>
      </p:sp>
      <p:sp>
        <p:nvSpPr>
          <p:cNvPr id="3" name="Text Placeholder 2"/>
          <p:cNvSpPr>
            <a:spLocks noGrp="1"/>
          </p:cNvSpPr>
          <p:nvPr>
            <p:ph type="body" idx="1"/>
          </p:nvPr>
        </p:nvSpPr>
        <p:spPr>
          <a:xfrm>
            <a:off x="732367" y="3736006"/>
            <a:ext cx="10742084"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7C63A0D-997A-46D4-8FD0-D561D7515635}"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728D09-97FB-4261-9C84-390695167D7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732367" y="107576"/>
            <a:ext cx="10723035" cy="1336956"/>
          </a:xfrm>
        </p:spPr>
        <p:txBody>
          <a:bodyPr/>
          <a:lstStyle/>
          <a:p>
            <a:r>
              <a:rPr lang="en-US"/>
              <a:t>Click to edit Master title style</a:t>
            </a:r>
            <a:endParaRPr/>
          </a:p>
        </p:txBody>
      </p:sp>
      <p:sp>
        <p:nvSpPr>
          <p:cNvPr id="3" name="Content Placeholder 2"/>
          <p:cNvSpPr>
            <a:spLocks noGrp="1"/>
          </p:cNvSpPr>
          <p:nvPr>
            <p:ph sz="half" idx="1"/>
          </p:nvPr>
        </p:nvSpPr>
        <p:spPr>
          <a:xfrm>
            <a:off x="732367" y="1600201"/>
            <a:ext cx="512064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6334761" y="1600201"/>
            <a:ext cx="512064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Date Placeholder 4"/>
          <p:cNvSpPr>
            <a:spLocks noGrp="1"/>
          </p:cNvSpPr>
          <p:nvPr>
            <p:ph type="dt" sz="half" idx="10"/>
          </p:nvPr>
        </p:nvSpPr>
        <p:spPr/>
        <p:txBody>
          <a:bodyPr/>
          <a:lstStyle/>
          <a:p>
            <a:fld id="{27C63A0D-997A-46D4-8FD0-D561D7515635}"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728D09-97FB-4261-9C84-390695167D7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2365" y="107576"/>
            <a:ext cx="10723035" cy="1336956"/>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732365" y="1453225"/>
            <a:ext cx="512064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732365" y="2347416"/>
            <a:ext cx="512064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6334760" y="1453225"/>
            <a:ext cx="512064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34760" y="2347416"/>
            <a:ext cx="512064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Date Placeholder 6"/>
          <p:cNvSpPr>
            <a:spLocks noGrp="1"/>
          </p:cNvSpPr>
          <p:nvPr>
            <p:ph type="dt" sz="half" idx="10"/>
          </p:nvPr>
        </p:nvSpPr>
        <p:spPr/>
        <p:txBody>
          <a:bodyPr/>
          <a:lstStyle/>
          <a:p>
            <a:fld id="{27C63A0D-997A-46D4-8FD0-D561D7515635}" type="datetimeFigureOut">
              <a:rPr lang="en-US" smtClean="0"/>
              <a:t>1/12/2021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F728D09-97FB-4261-9C84-390695167D7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7C63A0D-997A-46D4-8FD0-D561D7515635}" type="datetimeFigureOut">
              <a:rPr lang="en-US" smtClean="0"/>
              <a:t>1/12/2021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F728D09-97FB-4261-9C84-390695167D7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C63A0D-997A-46D4-8FD0-D561D7515635}" type="datetimeFigureOut">
              <a:rPr lang="en-US" smtClean="0"/>
              <a:t>1/12/2021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F728D09-97FB-4261-9C84-390695167D71}"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1199" y="611872"/>
            <a:ext cx="5120640" cy="1162050"/>
          </a:xfrm>
        </p:spPr>
        <p:txBody>
          <a:bodyPr anchor="b"/>
          <a:lstStyle>
            <a:lvl1pPr algn="ctr">
              <a:defRPr sz="3600" b="0"/>
            </a:lvl1pPr>
          </a:lstStyle>
          <a:p>
            <a:r>
              <a:rPr lang="en-US"/>
              <a:t>Click to edit Master title style</a:t>
            </a:r>
            <a:endParaRPr/>
          </a:p>
        </p:txBody>
      </p:sp>
      <p:sp>
        <p:nvSpPr>
          <p:cNvPr id="3" name="Content Placeholder 2"/>
          <p:cNvSpPr>
            <a:spLocks noGrp="1"/>
          </p:cNvSpPr>
          <p:nvPr>
            <p:ph idx="1"/>
          </p:nvPr>
        </p:nvSpPr>
        <p:spPr>
          <a:xfrm>
            <a:off x="6323765" y="368300"/>
            <a:ext cx="512064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711199" y="1787856"/>
            <a:ext cx="512064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C63A0D-997A-46D4-8FD0-D561D7515635}"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728D09-97FB-4261-9C84-390695167D71}"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1198" y="611872"/>
            <a:ext cx="5439393" cy="1162050"/>
          </a:xfrm>
        </p:spPr>
        <p:txBody>
          <a:bodyPr anchor="b"/>
          <a:lstStyle>
            <a:lvl1pPr algn="ctr">
              <a:defRPr sz="3600" b="0"/>
            </a:lvl1pPr>
          </a:lstStyle>
          <a:p>
            <a:r>
              <a:rPr lang="en-US"/>
              <a:t>Click to edit Master title style</a:t>
            </a:r>
            <a:endParaRPr/>
          </a:p>
        </p:txBody>
      </p:sp>
      <p:sp>
        <p:nvSpPr>
          <p:cNvPr id="4" name="Text Placeholder 3"/>
          <p:cNvSpPr>
            <a:spLocks noGrp="1"/>
          </p:cNvSpPr>
          <p:nvPr>
            <p:ph type="body" sz="half" idx="2"/>
          </p:nvPr>
        </p:nvSpPr>
        <p:spPr>
          <a:xfrm>
            <a:off x="711198" y="1787856"/>
            <a:ext cx="5439393"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7C63A0D-997A-46D4-8FD0-D561D7515635}" type="datetimeFigureOut">
              <a:rPr lang="en-US" smtClean="0"/>
              <a:t>1/12/2021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728D09-97FB-4261-9C84-390695167D71}" type="slidenum">
              <a:rPr lang="en-US" smtClean="0"/>
              <a:t>‹#›</a:t>
            </a:fld>
            <a:endParaRPr lang="en-US"/>
          </a:p>
        </p:txBody>
      </p:sp>
      <p:sp>
        <p:nvSpPr>
          <p:cNvPr id="8" name="Picture Placeholder 2"/>
          <p:cNvSpPr>
            <a:spLocks noGrp="1"/>
          </p:cNvSpPr>
          <p:nvPr>
            <p:ph type="pic" idx="1"/>
          </p:nvPr>
        </p:nvSpPr>
        <p:spPr>
          <a:xfrm>
            <a:off x="6787489" y="359393"/>
            <a:ext cx="48768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27C63A0D-997A-46D4-8FD0-D561D7515635}"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728D09-97FB-4261-9C84-390695167D71}"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26389" y="368301"/>
            <a:ext cx="2032000" cy="55753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732365" y="368301"/>
            <a:ext cx="8919635" cy="5575300"/>
          </a:xfrm>
        </p:spPr>
        <p:txBody>
          <a:bodyPr vert="eaVert"/>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27C63A0D-997A-46D4-8FD0-D561D7515635}" type="datetimeFigureOut">
              <a:rPr lang="en-US" smtClean="0"/>
              <a:t>1/12/2021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728D09-97FB-4261-9C84-390695167D7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2367" y="107576"/>
            <a:ext cx="10723035" cy="1336956"/>
          </a:xfrm>
          <a:prstGeom prst="rect">
            <a:avLst/>
          </a:prstGeom>
        </p:spPr>
        <p:txBody>
          <a:bodyPr vert="horz" lIns="91440" tIns="45720" rIns="91440" bIns="45720" rtlCol="0" anchor="b" anchorCtr="0">
            <a:noAutofit/>
          </a:bodyPr>
          <a:lstStyle/>
          <a:p>
            <a:r>
              <a:rPr lang="en-US"/>
              <a:t>Click to edit Master title style</a:t>
            </a:r>
            <a:endParaRPr/>
          </a:p>
        </p:txBody>
      </p:sp>
      <p:sp>
        <p:nvSpPr>
          <p:cNvPr id="3" name="Text Placeholder 2"/>
          <p:cNvSpPr>
            <a:spLocks noGrp="1"/>
          </p:cNvSpPr>
          <p:nvPr>
            <p:ph type="body" idx="1"/>
          </p:nvPr>
        </p:nvSpPr>
        <p:spPr>
          <a:xfrm>
            <a:off x="732367" y="1600201"/>
            <a:ext cx="10723035" cy="4343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7506447" y="6275669"/>
            <a:ext cx="2844800" cy="365125"/>
          </a:xfrm>
          <a:prstGeom prst="rect">
            <a:avLst/>
          </a:prstGeom>
        </p:spPr>
        <p:txBody>
          <a:bodyPr vert="horz" lIns="91440" tIns="45720" rIns="91440" bIns="45720" rtlCol="0" anchor="ctr"/>
          <a:lstStyle>
            <a:lvl1pPr algn="r">
              <a:defRPr sz="1200">
                <a:solidFill>
                  <a:schemeClr val="bg1"/>
                </a:solidFill>
              </a:defRPr>
            </a:lvl1pPr>
          </a:lstStyle>
          <a:p>
            <a:fld id="{27C63A0D-997A-46D4-8FD0-D561D7515635}" type="datetimeFigureOut">
              <a:rPr lang="en-US" smtClean="0"/>
              <a:t>1/12/2021</a:t>
            </a:fld>
            <a:endParaRPr lang="en-US"/>
          </a:p>
        </p:txBody>
      </p:sp>
      <p:sp>
        <p:nvSpPr>
          <p:cNvPr id="5" name="Footer Placeholder 4"/>
          <p:cNvSpPr>
            <a:spLocks noGrp="1"/>
          </p:cNvSpPr>
          <p:nvPr>
            <p:ph type="ftr" sz="quarter" idx="3"/>
          </p:nvPr>
        </p:nvSpPr>
        <p:spPr>
          <a:xfrm>
            <a:off x="352611" y="6275669"/>
            <a:ext cx="6454588"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10530541" y="6275669"/>
            <a:ext cx="1320800" cy="365125"/>
          </a:xfrm>
          <a:prstGeom prst="rect">
            <a:avLst/>
          </a:prstGeom>
        </p:spPr>
        <p:txBody>
          <a:bodyPr vert="horz" lIns="91440" tIns="45720" rIns="91440" bIns="45720" rtlCol="0" anchor="ctr"/>
          <a:lstStyle>
            <a:lvl1pPr algn="r">
              <a:defRPr sz="3600">
                <a:solidFill>
                  <a:schemeClr val="bg1"/>
                </a:solidFill>
              </a:defRPr>
            </a:lvl1pPr>
          </a:lstStyle>
          <a:p>
            <a:fld id="{FF728D09-97FB-4261-9C84-390695167D7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vmfimages.shinyapps.io/Volcan2018/" TargetMode="External"/><Relationship Id="rId2" Type="http://schemas.openxmlformats.org/officeDocument/2006/relationships/hyperlink" Target="https://drive.google.com/open?id=11T_kid9jjWnXVkUwJz99o_O9-w6-axi_5CyxKHFzA04"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mailto:rbotts@pointloma.edu" TargetMode="External"/><Relationship Id="rId2" Type="http://schemas.openxmlformats.org/officeDocument/2006/relationships/hyperlink" Target="mailto:mmooring@pointloma.edu" TargetMode="External"/><Relationship Id="rId1" Type="http://schemas.openxmlformats.org/officeDocument/2006/relationships/slideLayout" Target="../slideLayouts/slideLayout2.xml"/><Relationship Id="rId4" Type="http://schemas.openxmlformats.org/officeDocument/2006/relationships/hyperlink" Target="mailto:aeppert98@hotmail.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774090-1F6B-4D3B-A282-5E83846A47F6}"/>
              </a:ext>
            </a:extLst>
          </p:cNvPr>
          <p:cNvSpPr>
            <a:spLocks noGrp="1"/>
          </p:cNvSpPr>
          <p:nvPr>
            <p:ph type="ctrTitle"/>
          </p:nvPr>
        </p:nvSpPr>
        <p:spPr>
          <a:xfrm>
            <a:off x="1763895" y="1661289"/>
            <a:ext cx="8664211" cy="1724867"/>
          </a:xfrm>
        </p:spPr>
        <p:txBody>
          <a:bodyPr>
            <a:normAutofit fontScale="90000"/>
          </a:bodyPr>
          <a:lstStyle/>
          <a:p>
            <a:r>
              <a:rPr lang="en-US" dirty="0"/>
              <a:t>Volcan Mountain Foundation</a:t>
            </a:r>
            <a:br>
              <a:rPr lang="en-US" dirty="0"/>
            </a:br>
            <a:r>
              <a:rPr lang="en-US" dirty="0"/>
              <a:t>Wildlife Imaging Team</a:t>
            </a:r>
            <a:br>
              <a:rPr lang="en-US" dirty="0"/>
            </a:br>
            <a:endParaRPr lang="en-US" dirty="0"/>
          </a:p>
        </p:txBody>
      </p:sp>
      <p:sp>
        <p:nvSpPr>
          <p:cNvPr id="3" name="Subtitle 2">
            <a:extLst>
              <a:ext uri="{FF2B5EF4-FFF2-40B4-BE49-F238E27FC236}">
                <a16:creationId xmlns:a16="http://schemas.microsoft.com/office/drawing/2014/main" id="{73717EC6-F469-473F-9706-BBD9D28F895B}"/>
              </a:ext>
            </a:extLst>
          </p:cNvPr>
          <p:cNvSpPr>
            <a:spLocks noGrp="1"/>
          </p:cNvSpPr>
          <p:nvPr>
            <p:ph type="subTitle" idx="1"/>
          </p:nvPr>
        </p:nvSpPr>
        <p:spPr>
          <a:xfrm>
            <a:off x="1763895" y="3075919"/>
            <a:ext cx="8664212" cy="1506092"/>
          </a:xfrm>
        </p:spPr>
        <p:txBody>
          <a:bodyPr>
            <a:noAutofit/>
          </a:bodyPr>
          <a:lstStyle/>
          <a:p>
            <a:r>
              <a:rPr lang="en-US" dirty="0"/>
              <a:t>Presentation to SDMMP 04/24/2019 by</a:t>
            </a:r>
          </a:p>
          <a:p>
            <a:r>
              <a:rPr lang="en-US" dirty="0"/>
              <a:t>Bill Carter</a:t>
            </a:r>
          </a:p>
          <a:p>
            <a:r>
              <a:rPr lang="en-US" dirty="0"/>
              <a:t>Susan Carter</a:t>
            </a:r>
          </a:p>
          <a:p>
            <a:r>
              <a:rPr lang="en-US" dirty="0"/>
              <a:t>Amy Eppert</a:t>
            </a:r>
          </a:p>
        </p:txBody>
      </p:sp>
    </p:spTree>
    <p:extLst>
      <p:ext uri="{BB962C8B-B14F-4D97-AF65-F5344CB8AC3E}">
        <p14:creationId xmlns:p14="http://schemas.microsoft.com/office/powerpoint/2010/main" val="34209799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774758-375F-4FD4-A932-DAE204950D7A}"/>
              </a:ext>
            </a:extLst>
          </p:cNvPr>
          <p:cNvSpPr>
            <a:spLocks noGrp="1"/>
          </p:cNvSpPr>
          <p:nvPr>
            <p:ph type="title"/>
          </p:nvPr>
        </p:nvSpPr>
        <p:spPr/>
        <p:txBody>
          <a:bodyPr/>
          <a:lstStyle/>
          <a:p>
            <a:r>
              <a:rPr lang="en-US" dirty="0"/>
              <a:t>Presentation to SDMMP</a:t>
            </a:r>
          </a:p>
        </p:txBody>
      </p:sp>
      <p:sp>
        <p:nvSpPr>
          <p:cNvPr id="3" name="Content Placeholder 2">
            <a:extLst>
              <a:ext uri="{FF2B5EF4-FFF2-40B4-BE49-F238E27FC236}">
                <a16:creationId xmlns:a16="http://schemas.microsoft.com/office/drawing/2014/main" id="{B9B7F19E-4325-458E-A696-A51330D60423}"/>
              </a:ext>
            </a:extLst>
          </p:cNvPr>
          <p:cNvSpPr>
            <a:spLocks noGrp="1"/>
          </p:cNvSpPr>
          <p:nvPr>
            <p:ph idx="1"/>
          </p:nvPr>
        </p:nvSpPr>
        <p:spPr/>
        <p:txBody>
          <a:bodyPr>
            <a:normAutofit lnSpcReduction="10000"/>
          </a:bodyPr>
          <a:lstStyle/>
          <a:p>
            <a:r>
              <a:rPr lang="en-US" dirty="0"/>
              <a:t>Brief History of VMF – Susan Carter</a:t>
            </a:r>
          </a:p>
          <a:p>
            <a:r>
              <a:rPr lang="en-US" dirty="0"/>
              <a:t>Brief History, Organization and Goals of WITS – Bill Carter</a:t>
            </a:r>
          </a:p>
          <a:p>
            <a:r>
              <a:rPr lang="en-US" dirty="0"/>
              <a:t>How the Images are Collected and Use of Google Sheets to enter Data – Susan Carter</a:t>
            </a:r>
          </a:p>
          <a:p>
            <a:r>
              <a:rPr lang="en-US" dirty="0"/>
              <a:t>Example of Using R-Shiny Tables, Graphs and Charts – Bill Carter</a:t>
            </a:r>
          </a:p>
          <a:p>
            <a:r>
              <a:rPr lang="en-US" dirty="0"/>
              <a:t>The Nuts and Bolts of Google Sheets and R-Shiny – Amy Eppert</a:t>
            </a:r>
          </a:p>
          <a:p>
            <a:r>
              <a:rPr lang="en-US" dirty="0"/>
              <a:t>Future Capabilities for Google Sheets/R-Shiny – Bill Carter</a:t>
            </a:r>
          </a:p>
          <a:p>
            <a:r>
              <a:rPr lang="en-US" dirty="0"/>
              <a:t> How You Can Work with R-Shiny on Your Projects</a:t>
            </a:r>
          </a:p>
        </p:txBody>
      </p:sp>
    </p:spTree>
    <p:extLst>
      <p:ext uri="{BB962C8B-B14F-4D97-AF65-F5344CB8AC3E}">
        <p14:creationId xmlns:p14="http://schemas.microsoft.com/office/powerpoint/2010/main" val="31236465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9AEA0-D9F9-432E-B034-3204875DDE80}"/>
              </a:ext>
            </a:extLst>
          </p:cNvPr>
          <p:cNvSpPr>
            <a:spLocks noGrp="1"/>
          </p:cNvSpPr>
          <p:nvPr>
            <p:ph type="title"/>
          </p:nvPr>
        </p:nvSpPr>
        <p:spPr>
          <a:xfrm>
            <a:off x="838200" y="365125"/>
            <a:ext cx="10472063" cy="1145051"/>
          </a:xfrm>
        </p:spPr>
        <p:txBody>
          <a:bodyPr>
            <a:normAutofit fontScale="90000"/>
          </a:bodyPr>
          <a:lstStyle/>
          <a:p>
            <a:pPr algn="ctr"/>
            <a:r>
              <a:rPr lang="en-US" dirty="0"/>
              <a:t>“Volcan Mountain – Not Your Ordinary Mountain”</a:t>
            </a:r>
          </a:p>
        </p:txBody>
      </p:sp>
      <p:sp>
        <p:nvSpPr>
          <p:cNvPr id="3" name="Content Placeholder 2">
            <a:extLst>
              <a:ext uri="{FF2B5EF4-FFF2-40B4-BE49-F238E27FC236}">
                <a16:creationId xmlns:a16="http://schemas.microsoft.com/office/drawing/2014/main" id="{F6F7DBEC-480B-4A24-85D0-319F267CF1C1}"/>
              </a:ext>
            </a:extLst>
          </p:cNvPr>
          <p:cNvSpPr>
            <a:spLocks noGrp="1"/>
          </p:cNvSpPr>
          <p:nvPr>
            <p:ph idx="1"/>
          </p:nvPr>
        </p:nvSpPr>
        <p:spPr>
          <a:xfrm>
            <a:off x="838200" y="1509623"/>
            <a:ext cx="10515600" cy="4667340"/>
          </a:xfrm>
        </p:spPr>
        <p:txBody>
          <a:bodyPr>
            <a:normAutofit fontScale="92500" lnSpcReduction="10000"/>
          </a:bodyPr>
          <a:lstStyle/>
          <a:p>
            <a:pPr marL="228600" lvl="1">
              <a:spcBef>
                <a:spcPts val="1000"/>
              </a:spcBef>
            </a:pPr>
            <a:r>
              <a:rPr lang="en-US" dirty="0"/>
              <a:t>The Mission of the Volcan Mountain Foundation is conservation and stewardship of the Volcan Mountains complex, situated within the Peninsular Ranges of Southern California.  It stretches 15 miles from Lake Henshaw basin southeast to 5 miles east of Julian, encompassing 18,000 acres.</a:t>
            </a:r>
          </a:p>
          <a:p>
            <a:r>
              <a:rPr lang="en-US" dirty="0"/>
              <a:t>Why is Volcan Mountain important?</a:t>
            </a:r>
          </a:p>
          <a:p>
            <a:pPr lvl="1"/>
            <a:r>
              <a:rPr lang="en-US" dirty="0"/>
              <a:t>Headwaters for Four Watersheds</a:t>
            </a:r>
          </a:p>
          <a:p>
            <a:pPr lvl="1"/>
            <a:r>
              <a:rPr lang="en-US" dirty="0"/>
              <a:t>North-South linkage between preserved lands in Palomar Mountain and Cuyamaca/Laguna Mountains.</a:t>
            </a:r>
          </a:p>
          <a:p>
            <a:pPr lvl="1"/>
            <a:r>
              <a:rPr lang="en-US" dirty="0"/>
              <a:t>East-West linkage between preserved lands in the San Dieguito Park (Santa Ysabel Preserve) and Anza Borrego Desert State Park.</a:t>
            </a:r>
          </a:p>
          <a:p>
            <a:pPr lvl="1"/>
            <a:r>
              <a:rPr lang="en-US" dirty="0"/>
              <a:t>30 different native vegetation community types, including mixed oak/coniferous/</a:t>
            </a:r>
            <a:r>
              <a:rPr lang="en-US" dirty="0" err="1"/>
              <a:t>bigcone</a:t>
            </a:r>
            <a:r>
              <a:rPr lang="en-US" dirty="0"/>
              <a:t>/Coulter pine forests, riparian woodlands, freshwater marshes, extensive meadows and annual grasslands.</a:t>
            </a:r>
          </a:p>
          <a:p>
            <a:pPr lvl="1"/>
            <a:r>
              <a:rPr lang="en-US" dirty="0"/>
              <a:t>Elevations to 5,850 feet.</a:t>
            </a:r>
          </a:p>
          <a:p>
            <a:pPr lvl="1"/>
            <a:endParaRPr lang="en-US" dirty="0"/>
          </a:p>
          <a:p>
            <a:pPr marL="0" indent="0">
              <a:buNone/>
            </a:pPr>
            <a:endParaRPr lang="en-US" dirty="0"/>
          </a:p>
        </p:txBody>
      </p:sp>
    </p:spTree>
    <p:extLst>
      <p:ext uri="{BB962C8B-B14F-4D97-AF65-F5344CB8AC3E}">
        <p14:creationId xmlns:p14="http://schemas.microsoft.com/office/powerpoint/2010/main" val="1530606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Volcan Mtn Google Map Zoom Out.jpg"/>
          <p:cNvPicPr>
            <a:picLocks noGrp="1" noChangeAspect="1"/>
          </p:cNvPicPr>
          <p:nvPr>
            <p:ph idx="1"/>
          </p:nvPr>
        </p:nvPicPr>
        <p:blipFill>
          <a:blip r:embed="rId2" cstate="print">
            <a:extLst>
              <a:ext uri="{28A0092B-C50C-407E-A947-70E740481C1C}">
                <a14:useLocalDpi xmlns:a14="http://schemas.microsoft.com/office/drawing/2010/main" val="0"/>
              </a:ext>
            </a:extLst>
          </a:blip>
          <a:srcRect l="-19080" r="-19080"/>
          <a:stretch>
            <a:fillRect/>
          </a:stretch>
        </p:blipFill>
        <p:spPr>
          <a:xfrm>
            <a:off x="-393025" y="0"/>
            <a:ext cx="12398347" cy="6857999"/>
          </a:xfrm>
        </p:spPr>
      </p:pic>
    </p:spTree>
    <p:extLst>
      <p:ext uri="{BB962C8B-B14F-4D97-AF65-F5344CB8AC3E}">
        <p14:creationId xmlns:p14="http://schemas.microsoft.com/office/powerpoint/2010/main" val="18076387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Volcan Mountain Foundation</a:t>
            </a:r>
          </a:p>
        </p:txBody>
      </p:sp>
      <p:sp>
        <p:nvSpPr>
          <p:cNvPr id="3" name="Content Placeholder 2"/>
          <p:cNvSpPr>
            <a:spLocks noGrp="1"/>
          </p:cNvSpPr>
          <p:nvPr>
            <p:ph idx="1"/>
          </p:nvPr>
        </p:nvSpPr>
        <p:spPr/>
        <p:txBody>
          <a:bodyPr>
            <a:normAutofit fontScale="92500" lnSpcReduction="20000"/>
          </a:bodyPr>
          <a:lstStyle/>
          <a:p>
            <a:r>
              <a:rPr lang="en-US" dirty="0"/>
              <a:t>A 24-unit development was proposed in 1987 for a pristine area of the mountain by an entity called First Fruit, Inc.   This proposal galvanized the citizens.  Wearing t-shirts that said “Volcan, NOT your ordinary mountain” they made many trips down to the County Planning Commission to protest the development.  </a:t>
            </a:r>
          </a:p>
          <a:p>
            <a:r>
              <a:rPr lang="en-US" dirty="0"/>
              <a:t>The Volcan Mountain Foundation was formed in 1988.</a:t>
            </a:r>
          </a:p>
          <a:p>
            <a:r>
              <a:rPr lang="en-US" dirty="0"/>
              <a:t>Looking for a win-win solution, the Foundation’s founders (notably Peter Bergstrom and John Horton) met with then County Parks Director Bob Copper, seeking funds to acquire the property.</a:t>
            </a:r>
          </a:p>
          <a:p>
            <a:r>
              <a:rPr lang="en-US" dirty="0"/>
              <a:t>When California Parks Bond Act Proposition 70 was approved by the voters in November 1988, Bob Copper secured the funds to make that first purchase.</a:t>
            </a:r>
          </a:p>
          <a:p>
            <a:endParaRPr lang="en-US" dirty="0"/>
          </a:p>
          <a:p>
            <a:endParaRPr lang="en-US" dirty="0"/>
          </a:p>
        </p:txBody>
      </p:sp>
    </p:spTree>
    <p:extLst>
      <p:ext uri="{BB962C8B-B14F-4D97-AF65-F5344CB8AC3E}">
        <p14:creationId xmlns:p14="http://schemas.microsoft.com/office/powerpoint/2010/main" val="17797063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Lands Preserved Now on </a:t>
            </a:r>
            <a:r>
              <a:rPr lang="en-US" dirty="0" err="1"/>
              <a:t>Volcan</a:t>
            </a:r>
            <a:r>
              <a:rPr lang="en-US" dirty="0"/>
              <a:t> </a:t>
            </a:r>
            <a:r>
              <a:rPr lang="en-US" dirty="0" err="1"/>
              <a:t>Mtn</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dirty="0"/>
              <a:t>Agency							Acres</a:t>
            </a:r>
          </a:p>
          <a:p>
            <a:r>
              <a:rPr lang="en-US" dirty="0"/>
              <a:t>San Diego County Parks &amp; Recreation		        2,645</a:t>
            </a:r>
          </a:p>
          <a:p>
            <a:r>
              <a:rPr lang="en-US" dirty="0"/>
              <a:t>Calif. Dept. of Fish &amp; Wildlife (VM &amp; San Felipe)     8,329</a:t>
            </a:r>
          </a:p>
          <a:p>
            <a:r>
              <a:rPr lang="en-US" dirty="0"/>
              <a:t>Julian Community Services District			  19</a:t>
            </a:r>
          </a:p>
          <a:p>
            <a:r>
              <a:rPr lang="en-US" dirty="0"/>
              <a:t>San </a:t>
            </a:r>
            <a:r>
              <a:rPr lang="en-US" dirty="0" err="1"/>
              <a:t>Dieguito</a:t>
            </a:r>
            <a:r>
              <a:rPr lang="en-US" dirty="0"/>
              <a:t> River Park JPA		                     592</a:t>
            </a:r>
          </a:p>
          <a:p>
            <a:r>
              <a:rPr lang="en-US" dirty="0"/>
              <a:t>San </a:t>
            </a:r>
            <a:r>
              <a:rPr lang="en-US" dirty="0" err="1"/>
              <a:t>Dieguito</a:t>
            </a:r>
            <a:r>
              <a:rPr lang="en-US" dirty="0"/>
              <a:t> River Valley Conservancy			  23</a:t>
            </a:r>
          </a:p>
          <a:p>
            <a:r>
              <a:rPr lang="en-US" dirty="0" err="1"/>
              <a:t>Volcan</a:t>
            </a:r>
            <a:r>
              <a:rPr lang="en-US" dirty="0"/>
              <a:t> Mountain Foundation                                     380</a:t>
            </a:r>
          </a:p>
          <a:p>
            <a:pPr marL="0" indent="0">
              <a:buNone/>
            </a:pPr>
            <a:r>
              <a:rPr lang="en-US" dirty="0"/>
              <a:t>TOTAL							     11,988</a:t>
            </a:r>
          </a:p>
        </p:txBody>
      </p:sp>
    </p:spTree>
    <p:extLst>
      <p:ext uri="{BB962C8B-B14F-4D97-AF65-F5344CB8AC3E}">
        <p14:creationId xmlns:p14="http://schemas.microsoft.com/office/powerpoint/2010/main" val="38540755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04291-18D1-45B0-9A54-9C75C38DD915}"/>
              </a:ext>
            </a:extLst>
          </p:cNvPr>
          <p:cNvSpPr>
            <a:spLocks noGrp="1"/>
          </p:cNvSpPr>
          <p:nvPr>
            <p:ph type="title"/>
          </p:nvPr>
        </p:nvSpPr>
        <p:spPr/>
        <p:txBody>
          <a:bodyPr/>
          <a:lstStyle/>
          <a:p>
            <a:r>
              <a:rPr lang="en-US" dirty="0"/>
              <a:t>Brief History, Organization and Goals of WITS</a:t>
            </a:r>
          </a:p>
        </p:txBody>
      </p:sp>
      <p:sp>
        <p:nvSpPr>
          <p:cNvPr id="3" name="Content Placeholder 2">
            <a:extLst>
              <a:ext uri="{FF2B5EF4-FFF2-40B4-BE49-F238E27FC236}">
                <a16:creationId xmlns:a16="http://schemas.microsoft.com/office/drawing/2014/main" id="{AE0AA891-A62B-4D06-B109-92648D2D75D6}"/>
              </a:ext>
            </a:extLst>
          </p:cNvPr>
          <p:cNvSpPr>
            <a:spLocks noGrp="1"/>
          </p:cNvSpPr>
          <p:nvPr>
            <p:ph idx="1"/>
          </p:nvPr>
        </p:nvSpPr>
        <p:spPr>
          <a:xfrm>
            <a:off x="838200" y="1362974"/>
            <a:ext cx="10515600" cy="4813989"/>
          </a:xfrm>
        </p:spPr>
        <p:txBody>
          <a:bodyPr>
            <a:normAutofit fontScale="92500"/>
          </a:bodyPr>
          <a:lstStyle/>
          <a:p>
            <a:r>
              <a:rPr lang="en-US" dirty="0"/>
              <a:t>Wildlife Imaging Teams (WITS) formed by the </a:t>
            </a:r>
            <a:r>
              <a:rPr lang="en-US" dirty="0" err="1"/>
              <a:t>Volcan</a:t>
            </a:r>
            <a:r>
              <a:rPr lang="en-US" dirty="0"/>
              <a:t> Mountain Foundation in 2014 – a totally volunteer effort initiated by Kathleen Beck and </a:t>
            </a:r>
            <a:r>
              <a:rPr lang="en-US" dirty="0" err="1"/>
              <a:t>Sheana</a:t>
            </a:r>
            <a:r>
              <a:rPr lang="en-US" dirty="0"/>
              <a:t> Fry.</a:t>
            </a:r>
          </a:p>
          <a:p>
            <a:r>
              <a:rPr lang="en-US" dirty="0"/>
              <a:t>Formed alliance with Point Loma Nazarene University --Dr Mooring and Dr. Botts -- in 2015 using faculty supervised student intern projects.</a:t>
            </a:r>
          </a:p>
          <a:p>
            <a:r>
              <a:rPr lang="en-US" dirty="0"/>
              <a:t>WITS Goals:</a:t>
            </a:r>
          </a:p>
          <a:p>
            <a:pPr lvl="1"/>
            <a:r>
              <a:rPr lang="en-US" dirty="0"/>
              <a:t>Document the presence of significant species on Volcan Mountain and monitor both the long-term health of these species and their habitats on the mountain.</a:t>
            </a:r>
          </a:p>
          <a:p>
            <a:pPr lvl="1"/>
            <a:r>
              <a:rPr lang="en-US" dirty="0"/>
              <a:t>Document the major wildlife corridors and trails used by the keystone, umbrella or indicator species. Partner with adjacent property owners, where possible, to monitor these wildlife corridors .</a:t>
            </a:r>
          </a:p>
          <a:p>
            <a:pPr lvl="1"/>
            <a:r>
              <a:rPr lang="en-US" dirty="0"/>
              <a:t>Assist the VMF in identifying additional critical land acquisitions.  </a:t>
            </a:r>
          </a:p>
          <a:p>
            <a:pPr marL="457200" lvl="1" indent="0">
              <a:buNone/>
            </a:pPr>
            <a:endParaRPr lang="en-US" dirty="0"/>
          </a:p>
        </p:txBody>
      </p:sp>
    </p:spTree>
    <p:extLst>
      <p:ext uri="{BB962C8B-B14F-4D97-AF65-F5344CB8AC3E}">
        <p14:creationId xmlns:p14="http://schemas.microsoft.com/office/powerpoint/2010/main" val="37922983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A1A78-6248-4301-BD0A-808235AEC713}"/>
              </a:ext>
            </a:extLst>
          </p:cNvPr>
          <p:cNvSpPr>
            <a:spLocks noGrp="1"/>
          </p:cNvSpPr>
          <p:nvPr>
            <p:ph type="title"/>
          </p:nvPr>
        </p:nvSpPr>
        <p:spPr/>
        <p:txBody>
          <a:bodyPr/>
          <a:lstStyle/>
          <a:p>
            <a:r>
              <a:rPr lang="en-US" dirty="0"/>
              <a:t>Brief History, Organization and Goals of WITS</a:t>
            </a:r>
          </a:p>
        </p:txBody>
      </p:sp>
      <p:sp>
        <p:nvSpPr>
          <p:cNvPr id="3" name="Content Placeholder 2">
            <a:extLst>
              <a:ext uri="{FF2B5EF4-FFF2-40B4-BE49-F238E27FC236}">
                <a16:creationId xmlns:a16="http://schemas.microsoft.com/office/drawing/2014/main" id="{4FC71DBE-0EAC-48C9-9A3D-58F64D5CB9BB}"/>
              </a:ext>
            </a:extLst>
          </p:cNvPr>
          <p:cNvSpPr>
            <a:spLocks noGrp="1"/>
          </p:cNvSpPr>
          <p:nvPr>
            <p:ph idx="1"/>
          </p:nvPr>
        </p:nvSpPr>
        <p:spPr/>
        <p:txBody>
          <a:bodyPr>
            <a:normAutofit fontScale="85000" lnSpcReduction="20000"/>
          </a:bodyPr>
          <a:lstStyle/>
          <a:p>
            <a:r>
              <a:rPr lang="en-US" dirty="0"/>
              <a:t>Current Organization – 11 camera traps, 5 teams with two members each and one private land owner.</a:t>
            </a:r>
          </a:p>
          <a:p>
            <a:pPr lvl="1"/>
            <a:r>
              <a:rPr lang="en-US" dirty="0"/>
              <a:t>Developed written protocols for establishing sites, operating and updating camera traps, storing images and data entry.</a:t>
            </a:r>
          </a:p>
          <a:p>
            <a:r>
              <a:rPr lang="en-US" dirty="0"/>
              <a:t>Limitations, Problems and Opportunities</a:t>
            </a:r>
          </a:p>
          <a:p>
            <a:pPr lvl="1"/>
            <a:r>
              <a:rPr lang="en-US" dirty="0"/>
              <a:t>First historical data gathered in 2015 because 2014 and 2015 data not compatible – wanted an integrated database.</a:t>
            </a:r>
          </a:p>
          <a:p>
            <a:pPr lvl="1"/>
            <a:r>
              <a:rPr lang="en-US" dirty="0"/>
              <a:t>Limited access to 380 acres owned by VMF – need more access to other habitats – means new sites and species.</a:t>
            </a:r>
          </a:p>
          <a:p>
            <a:pPr lvl="1"/>
            <a:r>
              <a:rPr lang="en-US" dirty="0"/>
              <a:t>Data management problems – inconsistent data entry and “too much data” –needed a way for each team to enter and validate data.</a:t>
            </a:r>
          </a:p>
          <a:p>
            <a:pPr lvl="1"/>
            <a:r>
              <a:rPr lang="en-US" dirty="0"/>
              <a:t>Need a way to link images to Google Sheet and R-Shiny analysis – currently manual “hyperlink”</a:t>
            </a:r>
          </a:p>
          <a:p>
            <a:pPr lvl="1"/>
            <a:r>
              <a:rPr lang="en-US" dirty="0"/>
              <a:t>Improve imaging technology to identify individuals (or at least gender) for key species.</a:t>
            </a:r>
          </a:p>
          <a:p>
            <a:endParaRPr lang="en-US" dirty="0"/>
          </a:p>
        </p:txBody>
      </p:sp>
    </p:spTree>
    <p:extLst>
      <p:ext uri="{BB962C8B-B14F-4D97-AF65-F5344CB8AC3E}">
        <p14:creationId xmlns:p14="http://schemas.microsoft.com/office/powerpoint/2010/main" val="2130887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7781" y="394704"/>
            <a:ext cx="2422726" cy="6463295"/>
          </a:xfrm>
        </p:spPr>
        <p:txBody>
          <a:bodyPr>
            <a:noAutofit/>
          </a:bodyPr>
          <a:lstStyle/>
          <a:p>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r>
              <a:rPr lang="en-US" sz="3200" dirty="0"/>
              <a:t/>
            </a:r>
            <a:br>
              <a:rPr lang="en-US" sz="3200" dirty="0"/>
            </a:br>
            <a:r>
              <a:rPr lang="en-US" sz="2400" dirty="0"/>
              <a:t>Camera</a:t>
            </a:r>
            <a:br>
              <a:rPr lang="en-US" sz="2400" dirty="0"/>
            </a:br>
            <a:r>
              <a:rPr lang="en-US" sz="2400" dirty="0"/>
              <a:t>Locations</a:t>
            </a:r>
            <a:br>
              <a:rPr lang="en-US" sz="2400" dirty="0"/>
            </a:br>
            <a:r>
              <a:rPr lang="en-US" sz="2000" dirty="0"/>
              <a:t/>
            </a:r>
            <a:br>
              <a:rPr lang="en-US" sz="2000" dirty="0"/>
            </a:br>
            <a:r>
              <a:rPr lang="en-US" sz="2000" dirty="0"/>
              <a:t>Elevations:</a:t>
            </a:r>
            <a:br>
              <a:rPr lang="en-US" sz="2000" dirty="0"/>
            </a:br>
            <a:r>
              <a:rPr lang="en-US" sz="2000" dirty="0"/>
              <a:t>HC-Trail 5072’</a:t>
            </a:r>
            <a:br>
              <a:rPr lang="en-US" sz="2000" dirty="0"/>
            </a:br>
            <a:r>
              <a:rPr lang="en-US" sz="2000" dirty="0"/>
              <a:t>HC-Six </a:t>
            </a:r>
            <a:r>
              <a:rPr lang="en-US" sz="2000" dirty="0" err="1"/>
              <a:t>ptd</a:t>
            </a:r>
            <a:r>
              <a:rPr lang="en-US" sz="2000" dirty="0"/>
              <a:t> Fir 5127’</a:t>
            </a:r>
            <a:br>
              <a:rPr lang="en-US" sz="2000" dirty="0"/>
            </a:br>
            <a:r>
              <a:rPr lang="en-US" sz="2000" dirty="0"/>
              <a:t>Rim-Grande 5034’</a:t>
            </a:r>
            <a:br>
              <a:rPr lang="en-US" sz="2000" dirty="0"/>
            </a:br>
            <a:r>
              <a:rPr lang="en-US" sz="2000" dirty="0"/>
              <a:t>Rim – KF 4873’</a:t>
            </a:r>
            <a:br>
              <a:rPr lang="en-US" sz="2000" dirty="0"/>
            </a:br>
            <a:r>
              <a:rPr lang="en-US" sz="2000" dirty="0"/>
              <a:t>Peak Cabin 5477’</a:t>
            </a:r>
            <a:br>
              <a:rPr lang="en-US" sz="2000" dirty="0"/>
            </a:br>
            <a:r>
              <a:rPr lang="en-US" sz="2000" dirty="0"/>
              <a:t>Peak Road 5222’</a:t>
            </a:r>
            <a:br>
              <a:rPr lang="en-US" sz="2000" dirty="0"/>
            </a:br>
            <a:r>
              <a:rPr lang="en-US" sz="2000" dirty="0"/>
              <a:t>Peak Gate 5529’</a:t>
            </a:r>
            <a:br>
              <a:rPr lang="en-US" sz="2000" dirty="0"/>
            </a:br>
            <a:r>
              <a:rPr lang="en-US" sz="2000" dirty="0"/>
              <a:t>Peak Parking 5477’</a:t>
            </a:r>
            <a:br>
              <a:rPr lang="en-US" sz="2000" dirty="0"/>
            </a:br>
            <a:r>
              <a:rPr lang="en-US" sz="2000" dirty="0"/>
              <a:t>Stream – 4250’</a:t>
            </a:r>
            <a:br>
              <a:rPr lang="en-US" sz="2000" dirty="0"/>
            </a:br>
            <a:r>
              <a:rPr lang="en-US" sz="2000" dirty="0"/>
              <a:t>Grove – 4160’</a:t>
            </a:r>
            <a:br>
              <a:rPr lang="en-US" sz="2000" dirty="0"/>
            </a:br>
            <a:r>
              <a:rPr lang="en-US" sz="2000" dirty="0"/>
              <a:t>Sky Island 5177’</a:t>
            </a:r>
            <a:br>
              <a:rPr lang="en-US" sz="2000" dirty="0"/>
            </a:br>
            <a:r>
              <a:rPr lang="en-US" sz="3200" dirty="0"/>
              <a:t/>
            </a:r>
            <a:br>
              <a:rPr lang="en-US" sz="3200" dirty="0"/>
            </a:br>
            <a:endParaRPr lang="en-US" sz="3200" dirty="0"/>
          </a:p>
        </p:txBody>
      </p:sp>
      <p:pic>
        <p:nvPicPr>
          <p:cNvPr id="8" name="Content Placeholder 7" descr="VMF-WITS Camera Locations with Peak.jpg"/>
          <p:cNvPicPr>
            <a:picLocks noGrp="1" noChangeAspect="1"/>
          </p:cNvPicPr>
          <p:nvPr>
            <p:ph idx="1"/>
          </p:nvPr>
        </p:nvPicPr>
        <p:blipFill>
          <a:blip r:embed="rId2" cstate="print">
            <a:extLst>
              <a:ext uri="{28A0092B-C50C-407E-A947-70E740481C1C}">
                <a14:useLocalDpi xmlns:a14="http://schemas.microsoft.com/office/drawing/2010/main" val="0"/>
              </a:ext>
            </a:extLst>
          </a:blip>
          <a:srcRect l="-42342" r="-42342"/>
          <a:stretch>
            <a:fillRect/>
          </a:stretch>
        </p:blipFill>
        <p:spPr>
          <a:xfrm>
            <a:off x="-568381" y="0"/>
            <a:ext cx="16573290" cy="6858000"/>
          </a:xfrm>
        </p:spPr>
      </p:pic>
    </p:spTree>
    <p:extLst>
      <p:ext uri="{BB962C8B-B14F-4D97-AF65-F5344CB8AC3E}">
        <p14:creationId xmlns:p14="http://schemas.microsoft.com/office/powerpoint/2010/main" val="23325949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F76FE-3981-4154-AA06-FB9C19454E94}"/>
              </a:ext>
            </a:extLst>
          </p:cNvPr>
          <p:cNvSpPr>
            <a:spLocks noGrp="1"/>
          </p:cNvSpPr>
          <p:nvPr>
            <p:ph type="title"/>
          </p:nvPr>
        </p:nvSpPr>
        <p:spPr/>
        <p:txBody>
          <a:bodyPr/>
          <a:lstStyle/>
          <a:p>
            <a:r>
              <a:rPr lang="en-US" dirty="0"/>
              <a:t>How the Images are Collected and Use of Google Sheets to enter Data</a:t>
            </a:r>
          </a:p>
        </p:txBody>
      </p:sp>
      <p:sp>
        <p:nvSpPr>
          <p:cNvPr id="3" name="Content Placeholder 2">
            <a:extLst>
              <a:ext uri="{FF2B5EF4-FFF2-40B4-BE49-F238E27FC236}">
                <a16:creationId xmlns:a16="http://schemas.microsoft.com/office/drawing/2014/main" id="{E486B096-8FF5-4404-A081-36413DB6D8D0}"/>
              </a:ext>
            </a:extLst>
          </p:cNvPr>
          <p:cNvSpPr>
            <a:spLocks noGrp="1"/>
          </p:cNvSpPr>
          <p:nvPr>
            <p:ph idx="1"/>
          </p:nvPr>
        </p:nvSpPr>
        <p:spPr/>
        <p:txBody>
          <a:bodyPr>
            <a:normAutofit fontScale="92500" lnSpcReduction="10000"/>
          </a:bodyPr>
          <a:lstStyle/>
          <a:p>
            <a:r>
              <a:rPr lang="en-US" dirty="0"/>
              <a:t>The volunteer teams collect their camera cards at least monthly, replacing them with a blank memory card and fresh batteries.</a:t>
            </a:r>
          </a:p>
          <a:p>
            <a:r>
              <a:rPr lang="en-US" dirty="0"/>
              <a:t>Following protocol, they copy the images to the computer at the VMF Nature Center.  They review the images, noting what species and how many are seen.</a:t>
            </a:r>
          </a:p>
          <a:p>
            <a:r>
              <a:rPr lang="en-US" dirty="0"/>
              <a:t>They enter the new data for the cameras they are monitoring into a Google Sheet. Google Sheets allow different users to enter data at the same time from different locations.  Google Sheets maintains an archive of changes made.</a:t>
            </a:r>
          </a:p>
          <a:p>
            <a:r>
              <a:rPr lang="en-US" dirty="0"/>
              <a:t>The VMF Google Sheet is a database with a key for Site, Species, Season/Year.  It is easy to add additional sites and species.</a:t>
            </a:r>
          </a:p>
        </p:txBody>
      </p:sp>
    </p:spTree>
    <p:extLst>
      <p:ext uri="{BB962C8B-B14F-4D97-AF65-F5344CB8AC3E}">
        <p14:creationId xmlns:p14="http://schemas.microsoft.com/office/powerpoint/2010/main" val="17034472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32A5F78-5A9C-4C34-9B80-A2BB18B886B3}"/>
              </a:ext>
            </a:extLst>
          </p:cNvPr>
          <p:cNvPicPr>
            <a:picLocks noChangeAspect="1"/>
          </p:cNvPicPr>
          <p:nvPr/>
        </p:nvPicPr>
        <p:blipFill>
          <a:blip r:embed="rId2"/>
          <a:stretch>
            <a:fillRect/>
          </a:stretch>
        </p:blipFill>
        <p:spPr>
          <a:xfrm>
            <a:off x="829857" y="0"/>
            <a:ext cx="10532286" cy="6858000"/>
          </a:xfrm>
          <a:prstGeom prst="rect">
            <a:avLst/>
          </a:prstGeom>
        </p:spPr>
      </p:pic>
    </p:spTree>
    <p:extLst>
      <p:ext uri="{BB962C8B-B14F-4D97-AF65-F5344CB8AC3E}">
        <p14:creationId xmlns:p14="http://schemas.microsoft.com/office/powerpoint/2010/main" val="3642891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56AC30-FE51-4CEC-96DB-83D7FCDEB6A0}"/>
              </a:ext>
            </a:extLst>
          </p:cNvPr>
          <p:cNvSpPr>
            <a:spLocks noGrp="1"/>
          </p:cNvSpPr>
          <p:nvPr>
            <p:ph type="ctrTitle"/>
          </p:nvPr>
        </p:nvSpPr>
        <p:spPr/>
        <p:txBody>
          <a:bodyPr/>
          <a:lstStyle/>
          <a:p>
            <a:r>
              <a:rPr lang="en-US" sz="2800" dirty="0"/>
              <a:t>Example of Using R-Shiny Tables, Graphs and Charts – Bill Carter</a:t>
            </a:r>
          </a:p>
        </p:txBody>
      </p:sp>
      <p:sp>
        <p:nvSpPr>
          <p:cNvPr id="3" name="Subtitle 2">
            <a:extLst>
              <a:ext uri="{FF2B5EF4-FFF2-40B4-BE49-F238E27FC236}">
                <a16:creationId xmlns:a16="http://schemas.microsoft.com/office/drawing/2014/main" id="{352D2F7E-932C-40DA-AD09-DCAA3EFE6E31}"/>
              </a:ext>
            </a:extLst>
          </p:cNvPr>
          <p:cNvSpPr>
            <a:spLocks noGrp="1"/>
          </p:cNvSpPr>
          <p:nvPr>
            <p:ph type="subTitle" idx="1"/>
          </p:nvPr>
        </p:nvSpPr>
        <p:spPr>
          <a:xfrm>
            <a:off x="1763895" y="3299013"/>
            <a:ext cx="8664212" cy="129987"/>
          </a:xfrm>
        </p:spPr>
        <p:txBody>
          <a:bodyPr>
            <a:normAutofit fontScale="25000" lnSpcReduction="20000"/>
          </a:bodyPr>
          <a:lstStyle/>
          <a:p>
            <a:endParaRPr lang="en-US" dirty="0"/>
          </a:p>
        </p:txBody>
      </p:sp>
    </p:spTree>
    <p:extLst>
      <p:ext uri="{BB962C8B-B14F-4D97-AF65-F5344CB8AC3E}">
        <p14:creationId xmlns:p14="http://schemas.microsoft.com/office/powerpoint/2010/main" val="3079984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3A7A31E-DF85-460B-845C-69F95E63C971}"/>
              </a:ext>
            </a:extLst>
          </p:cNvPr>
          <p:cNvPicPr>
            <a:picLocks noChangeAspect="1"/>
          </p:cNvPicPr>
          <p:nvPr/>
        </p:nvPicPr>
        <p:blipFill>
          <a:blip r:embed="rId2"/>
          <a:stretch>
            <a:fillRect/>
          </a:stretch>
        </p:blipFill>
        <p:spPr>
          <a:xfrm>
            <a:off x="829857" y="0"/>
            <a:ext cx="10532286" cy="6858000"/>
          </a:xfrm>
          <a:prstGeom prst="rect">
            <a:avLst/>
          </a:prstGeom>
        </p:spPr>
      </p:pic>
    </p:spTree>
    <p:extLst>
      <p:ext uri="{BB962C8B-B14F-4D97-AF65-F5344CB8AC3E}">
        <p14:creationId xmlns:p14="http://schemas.microsoft.com/office/powerpoint/2010/main" val="3090600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0CBFFBA-C92A-4AED-95FB-CC5A5C5E63E9}"/>
              </a:ext>
            </a:extLst>
          </p:cNvPr>
          <p:cNvPicPr>
            <a:picLocks noChangeAspect="1"/>
          </p:cNvPicPr>
          <p:nvPr/>
        </p:nvPicPr>
        <p:blipFill>
          <a:blip r:embed="rId2"/>
          <a:stretch>
            <a:fillRect/>
          </a:stretch>
        </p:blipFill>
        <p:spPr>
          <a:xfrm>
            <a:off x="829857" y="0"/>
            <a:ext cx="10532286" cy="6858000"/>
          </a:xfrm>
          <a:prstGeom prst="rect">
            <a:avLst/>
          </a:prstGeom>
        </p:spPr>
      </p:pic>
    </p:spTree>
    <p:extLst>
      <p:ext uri="{BB962C8B-B14F-4D97-AF65-F5344CB8AC3E}">
        <p14:creationId xmlns:p14="http://schemas.microsoft.com/office/powerpoint/2010/main" val="26065450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48636D9-5E05-46D3-A34C-9FF68B99520C}"/>
              </a:ext>
            </a:extLst>
          </p:cNvPr>
          <p:cNvPicPr>
            <a:picLocks noChangeAspect="1"/>
          </p:cNvPicPr>
          <p:nvPr/>
        </p:nvPicPr>
        <p:blipFill>
          <a:blip r:embed="rId2"/>
          <a:stretch>
            <a:fillRect/>
          </a:stretch>
        </p:blipFill>
        <p:spPr>
          <a:xfrm>
            <a:off x="829857" y="0"/>
            <a:ext cx="10532286" cy="6858000"/>
          </a:xfrm>
          <a:prstGeom prst="rect">
            <a:avLst/>
          </a:prstGeom>
        </p:spPr>
      </p:pic>
    </p:spTree>
    <p:extLst>
      <p:ext uri="{BB962C8B-B14F-4D97-AF65-F5344CB8AC3E}">
        <p14:creationId xmlns:p14="http://schemas.microsoft.com/office/powerpoint/2010/main" val="39628159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D01A525-2FB4-440E-9A66-5F5022E48A94}"/>
              </a:ext>
            </a:extLst>
          </p:cNvPr>
          <p:cNvPicPr>
            <a:picLocks noChangeAspect="1"/>
          </p:cNvPicPr>
          <p:nvPr/>
        </p:nvPicPr>
        <p:blipFill>
          <a:blip r:embed="rId2"/>
          <a:stretch>
            <a:fillRect/>
          </a:stretch>
        </p:blipFill>
        <p:spPr>
          <a:xfrm>
            <a:off x="728869" y="0"/>
            <a:ext cx="10734261" cy="6858000"/>
          </a:xfrm>
          <a:prstGeom prst="rect">
            <a:avLst/>
          </a:prstGeom>
        </p:spPr>
      </p:pic>
    </p:spTree>
    <p:extLst>
      <p:ext uri="{BB962C8B-B14F-4D97-AF65-F5344CB8AC3E}">
        <p14:creationId xmlns:p14="http://schemas.microsoft.com/office/powerpoint/2010/main" val="16539404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7BAF07E-FB20-41DB-B630-68683ED9D241}"/>
              </a:ext>
            </a:extLst>
          </p:cNvPr>
          <p:cNvPicPr>
            <a:picLocks noChangeAspect="1"/>
          </p:cNvPicPr>
          <p:nvPr/>
        </p:nvPicPr>
        <p:blipFill>
          <a:blip r:embed="rId2"/>
          <a:stretch>
            <a:fillRect/>
          </a:stretch>
        </p:blipFill>
        <p:spPr>
          <a:xfrm>
            <a:off x="829857" y="0"/>
            <a:ext cx="10532286" cy="6858000"/>
          </a:xfrm>
          <a:prstGeom prst="rect">
            <a:avLst/>
          </a:prstGeom>
        </p:spPr>
      </p:pic>
    </p:spTree>
    <p:extLst>
      <p:ext uri="{BB962C8B-B14F-4D97-AF65-F5344CB8AC3E}">
        <p14:creationId xmlns:p14="http://schemas.microsoft.com/office/powerpoint/2010/main" val="963485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B7A6495-B3A8-4644-BD01-B80AC51EF628}"/>
              </a:ext>
            </a:extLst>
          </p:cNvPr>
          <p:cNvPicPr>
            <a:picLocks noChangeAspect="1"/>
          </p:cNvPicPr>
          <p:nvPr/>
        </p:nvPicPr>
        <p:blipFill>
          <a:blip r:embed="rId2"/>
          <a:stretch>
            <a:fillRect/>
          </a:stretch>
        </p:blipFill>
        <p:spPr>
          <a:xfrm>
            <a:off x="829857" y="-41564"/>
            <a:ext cx="10532286" cy="6858000"/>
          </a:xfrm>
          <a:prstGeom prst="rect">
            <a:avLst/>
          </a:prstGeom>
        </p:spPr>
      </p:pic>
    </p:spTree>
    <p:extLst>
      <p:ext uri="{BB962C8B-B14F-4D97-AF65-F5344CB8AC3E}">
        <p14:creationId xmlns:p14="http://schemas.microsoft.com/office/powerpoint/2010/main" val="27372483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34A5763-43EE-4D67-916B-651010B8928F}"/>
              </a:ext>
            </a:extLst>
          </p:cNvPr>
          <p:cNvPicPr>
            <a:picLocks noChangeAspect="1"/>
          </p:cNvPicPr>
          <p:nvPr/>
        </p:nvPicPr>
        <p:blipFill>
          <a:blip r:embed="rId2"/>
          <a:stretch>
            <a:fillRect/>
          </a:stretch>
        </p:blipFill>
        <p:spPr>
          <a:xfrm>
            <a:off x="829857" y="0"/>
            <a:ext cx="10532286" cy="6858000"/>
          </a:xfrm>
          <a:prstGeom prst="rect">
            <a:avLst/>
          </a:prstGeom>
        </p:spPr>
      </p:pic>
    </p:spTree>
    <p:extLst>
      <p:ext uri="{BB962C8B-B14F-4D97-AF65-F5344CB8AC3E}">
        <p14:creationId xmlns:p14="http://schemas.microsoft.com/office/powerpoint/2010/main" val="33046803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1094AFF-0F7F-4B07-B6AF-DF01258DE622}"/>
              </a:ext>
            </a:extLst>
          </p:cNvPr>
          <p:cNvPicPr>
            <a:picLocks noChangeAspect="1"/>
          </p:cNvPicPr>
          <p:nvPr/>
        </p:nvPicPr>
        <p:blipFill>
          <a:blip r:embed="rId2"/>
          <a:stretch>
            <a:fillRect/>
          </a:stretch>
        </p:blipFill>
        <p:spPr>
          <a:xfrm>
            <a:off x="829857" y="0"/>
            <a:ext cx="10532286" cy="6858000"/>
          </a:xfrm>
          <a:prstGeom prst="rect">
            <a:avLst/>
          </a:prstGeom>
        </p:spPr>
      </p:pic>
    </p:spTree>
    <p:extLst>
      <p:ext uri="{BB962C8B-B14F-4D97-AF65-F5344CB8AC3E}">
        <p14:creationId xmlns:p14="http://schemas.microsoft.com/office/powerpoint/2010/main" val="4511845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4FC6565-BFB6-4E55-B61B-A39D6981AAE7}"/>
              </a:ext>
            </a:extLst>
          </p:cNvPr>
          <p:cNvPicPr>
            <a:picLocks noChangeAspect="1"/>
          </p:cNvPicPr>
          <p:nvPr/>
        </p:nvPicPr>
        <p:blipFill>
          <a:blip r:embed="rId2"/>
          <a:stretch>
            <a:fillRect/>
          </a:stretch>
        </p:blipFill>
        <p:spPr>
          <a:xfrm>
            <a:off x="829857" y="0"/>
            <a:ext cx="10532286" cy="6858000"/>
          </a:xfrm>
          <a:prstGeom prst="rect">
            <a:avLst/>
          </a:prstGeom>
        </p:spPr>
      </p:pic>
    </p:spTree>
    <p:extLst>
      <p:ext uri="{BB962C8B-B14F-4D97-AF65-F5344CB8AC3E}">
        <p14:creationId xmlns:p14="http://schemas.microsoft.com/office/powerpoint/2010/main" val="38386358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F141A-0763-4EE0-9DDC-C2A247599DF4}"/>
              </a:ext>
            </a:extLst>
          </p:cNvPr>
          <p:cNvSpPr>
            <a:spLocks noGrp="1"/>
          </p:cNvSpPr>
          <p:nvPr>
            <p:ph type="title"/>
          </p:nvPr>
        </p:nvSpPr>
        <p:spPr/>
        <p:txBody>
          <a:bodyPr/>
          <a:lstStyle/>
          <a:p>
            <a:r>
              <a:rPr lang="en-US" dirty="0"/>
              <a:t>Future Capabilities for Google Sheets/R-Shiny</a:t>
            </a:r>
          </a:p>
        </p:txBody>
      </p:sp>
      <p:sp>
        <p:nvSpPr>
          <p:cNvPr id="3" name="Content Placeholder 2">
            <a:extLst>
              <a:ext uri="{FF2B5EF4-FFF2-40B4-BE49-F238E27FC236}">
                <a16:creationId xmlns:a16="http://schemas.microsoft.com/office/drawing/2014/main" id="{79C7727F-1B4F-4226-B857-B43D672703E1}"/>
              </a:ext>
            </a:extLst>
          </p:cNvPr>
          <p:cNvSpPr>
            <a:spLocks noGrp="1"/>
          </p:cNvSpPr>
          <p:nvPr>
            <p:ph idx="1"/>
          </p:nvPr>
        </p:nvSpPr>
        <p:spPr/>
        <p:txBody>
          <a:bodyPr/>
          <a:lstStyle/>
          <a:p>
            <a:r>
              <a:rPr lang="en-US" dirty="0"/>
              <a:t>Add “Initial Active Date” and “Last Update Date” for site selection.</a:t>
            </a:r>
          </a:p>
          <a:p>
            <a:r>
              <a:rPr lang="en-US" dirty="0"/>
              <a:t>Add species relative abundance graphic by site to Google Maps.</a:t>
            </a:r>
          </a:p>
          <a:p>
            <a:r>
              <a:rPr lang="en-US" dirty="0"/>
              <a:t>Add automated link between “Image” number on Google Sheet and the image database.</a:t>
            </a:r>
          </a:p>
        </p:txBody>
      </p:sp>
    </p:spTree>
    <p:extLst>
      <p:ext uri="{BB962C8B-B14F-4D97-AF65-F5344CB8AC3E}">
        <p14:creationId xmlns:p14="http://schemas.microsoft.com/office/powerpoint/2010/main" val="20507460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E2EB4F-D17D-472A-9A1A-6ABBCB963F32}"/>
              </a:ext>
            </a:extLst>
          </p:cNvPr>
          <p:cNvSpPr>
            <a:spLocks noGrp="1"/>
          </p:cNvSpPr>
          <p:nvPr>
            <p:ph type="title"/>
          </p:nvPr>
        </p:nvSpPr>
        <p:spPr/>
        <p:txBody>
          <a:bodyPr/>
          <a:lstStyle/>
          <a:p>
            <a:r>
              <a:rPr lang="en-US" dirty="0"/>
              <a:t>The Nuts and Bolts of Google Sheets and R-Shiny</a:t>
            </a:r>
          </a:p>
        </p:txBody>
      </p:sp>
      <p:sp>
        <p:nvSpPr>
          <p:cNvPr id="3" name="Content Placeholder 2">
            <a:extLst>
              <a:ext uri="{FF2B5EF4-FFF2-40B4-BE49-F238E27FC236}">
                <a16:creationId xmlns:a16="http://schemas.microsoft.com/office/drawing/2014/main" id="{E992BEC9-129B-41A8-A666-D0FA42040D59}"/>
              </a:ext>
            </a:extLst>
          </p:cNvPr>
          <p:cNvSpPr>
            <a:spLocks noGrp="1"/>
          </p:cNvSpPr>
          <p:nvPr>
            <p:ph idx="1"/>
          </p:nvPr>
        </p:nvSpPr>
        <p:spPr/>
        <p:txBody>
          <a:bodyPr/>
          <a:lstStyle/>
          <a:p>
            <a:r>
              <a:rPr lang="en-US" dirty="0"/>
              <a:t>Introduce Amy</a:t>
            </a:r>
          </a:p>
          <a:p>
            <a:r>
              <a:rPr lang="en-US" dirty="0"/>
              <a:t>What Exactly does Google Sheet and R-Shiny Do?</a:t>
            </a:r>
          </a:p>
        </p:txBody>
      </p:sp>
    </p:spTree>
    <p:extLst>
      <p:ext uri="{BB962C8B-B14F-4D97-AF65-F5344CB8AC3E}">
        <p14:creationId xmlns:p14="http://schemas.microsoft.com/office/powerpoint/2010/main" val="65003732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8466BC3E-6D49-48A8-B481-F60BF8035D68}"/>
              </a:ext>
            </a:extLst>
          </p:cNvPr>
          <p:cNvSpPr>
            <a:spLocks noGrp="1"/>
          </p:cNvSpPr>
          <p:nvPr>
            <p:ph idx="1"/>
          </p:nvPr>
        </p:nvSpPr>
        <p:spPr>
          <a:xfrm>
            <a:off x="711591" y="1080038"/>
            <a:ext cx="10515600" cy="4351338"/>
          </a:xfrm>
        </p:spPr>
        <p:txBody>
          <a:bodyPr/>
          <a:lstStyle/>
          <a:p>
            <a:pPr marL="0" indent="0">
              <a:buNone/>
            </a:pPr>
            <a:r>
              <a:rPr lang="en-US" dirty="0"/>
              <a:t>Google Drive: </a:t>
            </a:r>
            <a:r>
              <a:rPr lang="en-US" dirty="0">
                <a:hlinkClick r:id="rId2"/>
              </a:rPr>
              <a:t>https://drive.google.com/open?id=11T_kid9jjWnXVkUwJz99o_O9-w6-axi_5CyxKHFzA04</a:t>
            </a:r>
            <a:endParaRPr lang="en-US" dirty="0"/>
          </a:p>
          <a:p>
            <a:pPr marL="0" indent="0">
              <a:buNone/>
            </a:pPr>
            <a:endParaRPr lang="en-US" dirty="0"/>
          </a:p>
          <a:p>
            <a:pPr marL="0" indent="0">
              <a:buNone/>
            </a:pPr>
            <a:r>
              <a:rPr lang="en-US" dirty="0" err="1"/>
              <a:t>Rshiny</a:t>
            </a:r>
            <a:r>
              <a:rPr lang="en-US" dirty="0"/>
              <a:t> Web Application:</a:t>
            </a:r>
          </a:p>
          <a:p>
            <a:pPr marL="0" indent="0">
              <a:buNone/>
            </a:pPr>
            <a:r>
              <a:rPr lang="en-US" dirty="0">
                <a:hlinkClick r:id="rId3"/>
              </a:rPr>
              <a:t>https://vmfimages.shinyapps.io/Volcan2018/</a:t>
            </a:r>
            <a:endParaRPr lang="en-US" dirty="0"/>
          </a:p>
          <a:p>
            <a:pPr marL="0" indent="0">
              <a:buNone/>
            </a:pPr>
            <a:endParaRPr lang="en-US" dirty="0"/>
          </a:p>
        </p:txBody>
      </p:sp>
    </p:spTree>
    <p:extLst>
      <p:ext uri="{BB962C8B-B14F-4D97-AF65-F5344CB8AC3E}">
        <p14:creationId xmlns:p14="http://schemas.microsoft.com/office/powerpoint/2010/main" val="4367554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social media post with text and a black background&#10;&#10;Description generated with high confidence">
            <a:extLst>
              <a:ext uri="{FF2B5EF4-FFF2-40B4-BE49-F238E27FC236}">
                <a16:creationId xmlns:a16="http://schemas.microsoft.com/office/drawing/2014/main" id="{860B4793-2B4E-45CF-AEE1-BD85B56224C0}"/>
              </a:ext>
            </a:extLst>
          </p:cNvPr>
          <p:cNvPicPr>
            <a:picLocks noChangeAspect="1"/>
          </p:cNvPicPr>
          <p:nvPr/>
        </p:nvPicPr>
        <p:blipFill>
          <a:blip r:embed="rId2"/>
          <a:stretch>
            <a:fillRect/>
          </a:stretch>
        </p:blipFill>
        <p:spPr>
          <a:xfrm>
            <a:off x="3137093" y="1172859"/>
            <a:ext cx="5917813" cy="5571067"/>
          </a:xfrm>
          <a:prstGeom prst="rect">
            <a:avLst/>
          </a:prstGeom>
        </p:spPr>
      </p:pic>
      <p:sp>
        <p:nvSpPr>
          <p:cNvPr id="5" name="TextBox 4">
            <a:extLst>
              <a:ext uri="{FF2B5EF4-FFF2-40B4-BE49-F238E27FC236}">
                <a16:creationId xmlns:a16="http://schemas.microsoft.com/office/drawing/2014/main" id="{06BC3D1B-2FEE-4098-A828-3AA42DCCE6FB}"/>
              </a:ext>
            </a:extLst>
          </p:cNvPr>
          <p:cNvSpPr txBox="1"/>
          <p:nvPr/>
        </p:nvSpPr>
        <p:spPr>
          <a:xfrm>
            <a:off x="0" y="318614"/>
            <a:ext cx="6954468" cy="523220"/>
          </a:xfrm>
          <a:prstGeom prst="rect">
            <a:avLst/>
          </a:prstGeom>
          <a:noFill/>
        </p:spPr>
        <p:txBody>
          <a:bodyPr wrap="none" rtlCol="0">
            <a:spAutoFit/>
          </a:bodyPr>
          <a:lstStyle/>
          <a:p>
            <a:r>
              <a:rPr lang="en-US" sz="2800" dirty="0">
                <a:solidFill>
                  <a:schemeClr val="bg1"/>
                </a:solidFill>
                <a:latin typeface="Arial Black" panose="020B0A04020102020204" pitchFamily="34" charset="0"/>
                <a:cs typeface="Aldhabi" panose="020B0604020202020204" pitchFamily="2" charset="-78"/>
              </a:rPr>
              <a:t>Server Function: Analysis Run in R</a:t>
            </a:r>
          </a:p>
        </p:txBody>
      </p:sp>
    </p:spTree>
    <p:extLst>
      <p:ext uri="{BB962C8B-B14F-4D97-AF65-F5344CB8AC3E}">
        <p14:creationId xmlns:p14="http://schemas.microsoft.com/office/powerpoint/2010/main" val="29894877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9CA512-08E1-4A5E-8A62-9B158CB97394}"/>
              </a:ext>
            </a:extLst>
          </p:cNvPr>
          <p:cNvPicPr>
            <a:picLocks noChangeAspect="1"/>
          </p:cNvPicPr>
          <p:nvPr/>
        </p:nvPicPr>
        <p:blipFill>
          <a:blip r:embed="rId2"/>
          <a:stretch>
            <a:fillRect/>
          </a:stretch>
        </p:blipFill>
        <p:spPr>
          <a:xfrm>
            <a:off x="0" y="1128454"/>
            <a:ext cx="12204157" cy="5729546"/>
          </a:xfrm>
          <a:prstGeom prst="rect">
            <a:avLst/>
          </a:prstGeom>
        </p:spPr>
      </p:pic>
      <p:sp>
        <p:nvSpPr>
          <p:cNvPr id="5" name="TextBox 4">
            <a:extLst>
              <a:ext uri="{FF2B5EF4-FFF2-40B4-BE49-F238E27FC236}">
                <a16:creationId xmlns:a16="http://schemas.microsoft.com/office/drawing/2014/main" id="{F57B17D9-7BFB-414F-A76C-EC592C26165D}"/>
              </a:ext>
            </a:extLst>
          </p:cNvPr>
          <p:cNvSpPr txBox="1"/>
          <p:nvPr/>
        </p:nvSpPr>
        <p:spPr>
          <a:xfrm>
            <a:off x="0" y="338016"/>
            <a:ext cx="7213128" cy="523220"/>
          </a:xfrm>
          <a:prstGeom prst="rect">
            <a:avLst/>
          </a:prstGeom>
          <a:noFill/>
        </p:spPr>
        <p:txBody>
          <a:bodyPr wrap="none" rtlCol="0">
            <a:spAutoFit/>
          </a:bodyPr>
          <a:lstStyle/>
          <a:p>
            <a:r>
              <a:rPr lang="en-US" sz="2800" dirty="0">
                <a:solidFill>
                  <a:schemeClr val="bg1"/>
                </a:solidFill>
                <a:latin typeface="Arial Black" panose="020B0A04020102020204" pitchFamily="34" charset="0"/>
                <a:cs typeface="Aldhabi" panose="020B0604020202020204" pitchFamily="2" charset="-78"/>
              </a:rPr>
              <a:t>UI Function: Creates user interface </a:t>
            </a:r>
          </a:p>
        </p:txBody>
      </p:sp>
    </p:spTree>
    <p:extLst>
      <p:ext uri="{BB962C8B-B14F-4D97-AF65-F5344CB8AC3E}">
        <p14:creationId xmlns:p14="http://schemas.microsoft.com/office/powerpoint/2010/main" val="12280239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6D97F-EB64-4AA5-84E1-F89E10EE408A}"/>
              </a:ext>
            </a:extLst>
          </p:cNvPr>
          <p:cNvSpPr>
            <a:spLocks noGrp="1"/>
          </p:cNvSpPr>
          <p:nvPr>
            <p:ph type="title"/>
          </p:nvPr>
        </p:nvSpPr>
        <p:spPr/>
        <p:txBody>
          <a:bodyPr/>
          <a:lstStyle/>
          <a:p>
            <a:r>
              <a:rPr lang="en-US" dirty="0"/>
              <a:t>How You Can Work with R-Shiny on Your Projects</a:t>
            </a:r>
          </a:p>
        </p:txBody>
      </p:sp>
      <p:sp>
        <p:nvSpPr>
          <p:cNvPr id="3" name="Content Placeholder 2">
            <a:extLst>
              <a:ext uri="{FF2B5EF4-FFF2-40B4-BE49-F238E27FC236}">
                <a16:creationId xmlns:a16="http://schemas.microsoft.com/office/drawing/2014/main" id="{FCC87325-C5CC-4258-9CB1-715AD7083047}"/>
              </a:ext>
            </a:extLst>
          </p:cNvPr>
          <p:cNvSpPr>
            <a:spLocks noGrp="1"/>
          </p:cNvSpPr>
          <p:nvPr>
            <p:ph idx="1"/>
          </p:nvPr>
        </p:nvSpPr>
        <p:spPr/>
        <p:txBody>
          <a:bodyPr/>
          <a:lstStyle/>
          <a:p>
            <a:r>
              <a:rPr lang="en-US" dirty="0"/>
              <a:t>Dr. Mike Mooring - PLNU Biology – </a:t>
            </a:r>
            <a:r>
              <a:rPr lang="en-US" dirty="0">
                <a:hlinkClick r:id="rId2"/>
              </a:rPr>
              <a:t>mmooring@pointloma.edu</a:t>
            </a:r>
            <a:endParaRPr lang="en-US" dirty="0"/>
          </a:p>
          <a:p>
            <a:r>
              <a:rPr lang="en-US" dirty="0"/>
              <a:t>Dr. Ryan Botts – PLNU Associate Professor of Mathematics – </a:t>
            </a:r>
            <a:r>
              <a:rPr lang="en-US" dirty="0">
                <a:hlinkClick r:id="rId3"/>
              </a:rPr>
              <a:t>rbotts@pointloma.edu</a:t>
            </a:r>
            <a:endParaRPr lang="en-US" dirty="0"/>
          </a:p>
          <a:p>
            <a:r>
              <a:rPr lang="en-US" dirty="0"/>
              <a:t>Amy Eppert – </a:t>
            </a:r>
            <a:r>
              <a:rPr lang="en-US" dirty="0">
                <a:hlinkClick r:id="rId4"/>
              </a:rPr>
              <a:t>aeppert98@hotmail.com</a:t>
            </a:r>
            <a:endParaRPr lang="en-US" dirty="0"/>
          </a:p>
          <a:p>
            <a:pPr marL="0" indent="0">
              <a:buNone/>
            </a:pPr>
            <a:endParaRPr lang="en-US" dirty="0"/>
          </a:p>
        </p:txBody>
      </p:sp>
    </p:spTree>
    <p:extLst>
      <p:ext uri="{BB962C8B-B14F-4D97-AF65-F5344CB8AC3E}">
        <p14:creationId xmlns:p14="http://schemas.microsoft.com/office/powerpoint/2010/main" val="38111917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2073</TotalTime>
  <Words>1069</Words>
  <Application>Microsoft Office PowerPoint</Application>
  <PresentationFormat>Widescreen</PresentationFormat>
  <Paragraphs>75</Paragraphs>
  <Slides>27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Aldhabi</vt:lpstr>
      <vt:lpstr>Arial Black</vt:lpstr>
      <vt:lpstr>News Gothic MT</vt:lpstr>
      <vt:lpstr>Wingdings 2</vt:lpstr>
      <vt:lpstr>Breeze</vt:lpstr>
      <vt:lpstr>Volcan Mountain Foundation Wildlife Imaging Team </vt:lpstr>
      <vt:lpstr>Presentation to SDMMP</vt:lpstr>
      <vt:lpstr>“Volcan Mountain – Not Your Ordinary Mountain”</vt:lpstr>
      <vt:lpstr>PowerPoint Presentation</vt:lpstr>
      <vt:lpstr>Volcan Mountain Foundation</vt:lpstr>
      <vt:lpstr>Lands Preserved Now on Volcan Mtn</vt:lpstr>
      <vt:lpstr>Brief History, Organization and Goals of WITS</vt:lpstr>
      <vt:lpstr>Brief History, Organization and Goals of WITS</vt:lpstr>
      <vt:lpstr>             Camera Locations  Elevations: HC-Trail 5072’ HC-Six ptd Fir 5127’ Rim-Grande 5034’ Rim – KF 4873’ Peak Cabin 5477’ Peak Road 5222’ Peak Gate 5529’ Peak Parking 5477’ Stream – 4250’ Grove – 4160’ Sky Island 5177’  </vt:lpstr>
      <vt:lpstr>How the Images are Collected and Use of Google Sheets to enter Data</vt:lpstr>
      <vt:lpstr>PowerPoint Presentation</vt:lpstr>
      <vt:lpstr>Example of Using R-Shiny Tables, Graphs and Charts – Bill Carter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Future Capabilities for Google Sheets/R-Shiny</vt:lpstr>
      <vt:lpstr>The Nuts and Bolts of Google Sheets and R-Shiny</vt:lpstr>
      <vt:lpstr>PowerPoint Presentation</vt:lpstr>
      <vt:lpstr>PowerPoint Presentation</vt:lpstr>
      <vt:lpstr>PowerPoint Presentation</vt:lpstr>
      <vt:lpstr>How You Can Work with R-Shiny on Your Projects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William Carter</dc:creator>
  <cp:lastModifiedBy>Susan-Engagement</cp:lastModifiedBy>
  <cp:revision>53</cp:revision>
  <cp:lastPrinted>2019-04-24T02:49:19Z</cp:lastPrinted>
  <dcterms:created xsi:type="dcterms:W3CDTF">2017-10-11T16:14:21Z</dcterms:created>
  <dcterms:modified xsi:type="dcterms:W3CDTF">2021-01-13T00:32:18Z</dcterms:modified>
</cp:coreProperties>
</file>